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1"/>
  </p:notesMasterIdLst>
  <p:handoutMasterIdLst>
    <p:handoutMasterId r:id="rId12"/>
  </p:handoutMasterIdLst>
  <p:sldIdLst>
    <p:sldId id="288" r:id="rId2"/>
    <p:sldId id="292" r:id="rId3"/>
    <p:sldId id="291" r:id="rId4"/>
    <p:sldId id="290" r:id="rId5"/>
    <p:sldId id="285" r:id="rId6"/>
    <p:sldId id="299" r:id="rId7"/>
    <p:sldId id="296" r:id="rId8"/>
    <p:sldId id="297" r:id="rId9"/>
    <p:sldId id="30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455" autoAdjust="0"/>
  </p:normalViewPr>
  <p:slideViewPr>
    <p:cSldViewPr>
      <p:cViewPr>
        <p:scale>
          <a:sx n="75" d="100"/>
          <a:sy n="75" d="100"/>
        </p:scale>
        <p:origin x="9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59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4B541E6-9D73-47C8-B1DF-22D288C3F63F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C9A1CC9-8ACD-4A78-9286-0C077EFC2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FF7F057-3C24-452E-861C-B201DD47D0E0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0B4AA12-03EF-45CC-B92E-424C949509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AA12-03EF-45CC-B92E-424C9495090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AA12-03EF-45CC-B92E-424C9495090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Long Range Building Program Process Presentation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Board of Regents Meeting</a:t>
            </a:r>
          </a:p>
          <a:p>
            <a:r>
              <a:rPr lang="en-US" sz="3600" dirty="0" smtClean="0"/>
              <a:t>September 19, 2013</a:t>
            </a:r>
          </a:p>
          <a:p>
            <a:r>
              <a:rPr lang="en-US" sz="3600" dirty="0" smtClean="0"/>
              <a:t>MT Tech - Butte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Montana University System LRBP Process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000" dirty="0" smtClean="0"/>
              <a:t>Participants in the LRBP Process </a:t>
            </a:r>
          </a:p>
          <a:p>
            <a:r>
              <a:rPr lang="en-US" sz="4000" dirty="0" smtClean="0"/>
              <a:t>Regents</a:t>
            </a:r>
          </a:p>
          <a:p>
            <a:r>
              <a:rPr lang="en-US" sz="4000" dirty="0" smtClean="0"/>
              <a:t>Commissioner of Higher Education</a:t>
            </a:r>
          </a:p>
          <a:p>
            <a:r>
              <a:rPr lang="en-US" sz="4000" dirty="0" smtClean="0"/>
              <a:t>Campus</a:t>
            </a:r>
          </a:p>
          <a:p>
            <a:r>
              <a:rPr lang="en-US" sz="4000" dirty="0" smtClean="0"/>
              <a:t>Legislative staff  </a:t>
            </a:r>
          </a:p>
          <a:p>
            <a:r>
              <a:rPr lang="en-US" sz="4000" dirty="0" smtClean="0"/>
              <a:t>Budget Office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Montana University System LRBP Process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915400" cy="510235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4300" dirty="0" smtClean="0"/>
              <a:t>Continuous Planning Process</a:t>
            </a:r>
          </a:p>
          <a:p>
            <a:r>
              <a:rPr lang="en-US" sz="4300" dirty="0" smtClean="0"/>
              <a:t>Campuses Track &amp; Compile Projects</a:t>
            </a:r>
          </a:p>
          <a:p>
            <a:pPr lvl="2"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Deferred maintenance</a:t>
            </a:r>
          </a:p>
          <a:p>
            <a:pPr lvl="2"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Energy </a:t>
            </a:r>
          </a:p>
          <a:p>
            <a:pPr lvl="2"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Modernization</a:t>
            </a:r>
          </a:p>
          <a:p>
            <a:pPr lvl="2"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New Capital Needs </a:t>
            </a:r>
          </a:p>
          <a:p>
            <a:r>
              <a:rPr lang="en-US" sz="4300" dirty="0" smtClean="0"/>
              <a:t>Campuses Prioritize Needs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7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Montana University System LRBP Process</a:t>
            </a:r>
            <a:endParaRPr lang="en-US" sz="3200" b="1" dirty="0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168525" y="2211388"/>
          <a:ext cx="4957763" cy="3841750"/>
        </p:xfrm>
        <a:graphic>
          <a:graphicData uri="http://schemas.openxmlformats.org/presentationml/2006/ole">
            <p:oleObj spid="_x0000_s23553" name="Acrobat Document" r:id="rId4" imgW="6034943" imgH="46634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chemeClr val="tx2"/>
                </a:solidFill>
              </a:rPr>
              <a:t>Montana University System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Project Priority Ranking Guides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304800" y="1905000"/>
            <a:ext cx="6096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dirty="0" smtClean="0"/>
              <a:t>Health and Life/Safety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Major Maintenance of Building/Utility Systems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Code Compliance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Operational Efficiency/Savings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Adaptive Renovation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New Construction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Planning (Preliminary Design, Construction Estimates)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Authority Only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General Hierarchy of Project Priority Ranking Rationale </a:t>
            </a:r>
          </a:p>
        </p:txBody>
      </p:sp>
      <p:pic>
        <p:nvPicPr>
          <p:cNvPr id="7" name="Picture 6" descr="flyer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648200"/>
            <a:ext cx="2565400" cy="1924050"/>
          </a:xfrm>
          <a:prstGeom prst="rect">
            <a:avLst/>
          </a:prstGeom>
        </p:spPr>
      </p:pic>
      <p:pic>
        <p:nvPicPr>
          <p:cNvPr id="8" name="Picture 7" descr="Linfield LRBP 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800600"/>
            <a:ext cx="2362200" cy="1771650"/>
          </a:xfrm>
          <a:prstGeom prst="rect">
            <a:avLst/>
          </a:prstGeom>
        </p:spPr>
      </p:pic>
      <p:pic>
        <p:nvPicPr>
          <p:cNvPr id="9" name="Picture 8" descr="AJM stai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800600"/>
            <a:ext cx="2362200" cy="177165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981200"/>
            <a:ext cx="2593975" cy="22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MUS LRBP</a:t>
            </a:r>
            <a:br>
              <a:rPr lang="en-US" sz="3200" dirty="0" smtClean="0"/>
            </a:br>
            <a:r>
              <a:rPr lang="en-US" sz="3200" dirty="0" smtClean="0"/>
              <a:t>BOR May 24-25, 2012 For 2015 Biennium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752600"/>
          <a:ext cx="7924799" cy="4446288"/>
        </p:xfrm>
        <a:graphic>
          <a:graphicData uri="http://schemas.openxmlformats.org/drawingml/2006/table">
            <a:tbl>
              <a:tblPr/>
              <a:tblGrid>
                <a:gridCol w="754443"/>
                <a:gridCol w="1540323"/>
                <a:gridCol w="603555"/>
                <a:gridCol w="603555"/>
                <a:gridCol w="603555"/>
                <a:gridCol w="754443"/>
                <a:gridCol w="754443"/>
                <a:gridCol w="1241688"/>
                <a:gridCol w="1068794"/>
              </a:tblGrid>
              <a:tr h="21992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Work in Progress </a:t>
                      </a:r>
                    </a:p>
                  </a:txBody>
                  <a:tcPr marL="6862" marR="6862" marT="68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LONG RANGE BUILDING PROGRAM</a:t>
                      </a:r>
                    </a:p>
                  </a:txBody>
                  <a:tcPr marL="6862" marR="6862" marT="68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2015 BIENNIUM</a:t>
                      </a:r>
                    </a:p>
                  </a:txBody>
                  <a:tcPr marL="6862" marR="6862" marT="68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MSU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Priority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Description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Amount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Amount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Deferred Maint - MUS Roofs (MSU Great Falls &amp; UM All Campuses)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3,700,000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1,136,265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 Code/Deferred Maint.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3,000,000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3,000,000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 Missoula - College of Technology - New Facility South Campus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47,000,000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MSU Billings - Health &amp; Science Building -  Renovation &amp; Addition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14,750,000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MSU Northern Havre- Auto &amp; Diesel Tech Building - New Construction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7,900,000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MSU Bozeman - Renovate Romney Hall to Optimize Student Use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20,000,000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 Agricultural Experiment Station - Greenhouse Upgrades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1,500,000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 Western Dillon - Phase 3 Main Hall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4,750,000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MSU Bozeman - Classroom Renovations - Academic Buildings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3,000,000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MSU Billings - Library Renovation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1,600,000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2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 Tech of UM Butte - Natural Resource Research Center Addition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10,000,000 </a:t>
                      </a:r>
                    </a:p>
                  </a:txBody>
                  <a:tcPr marL="6862" marR="6862" marT="68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Montana University System LRBP Process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4000" dirty="0" smtClean="0"/>
              <a:t>Rigorous Process</a:t>
            </a:r>
          </a:p>
          <a:p>
            <a:r>
              <a:rPr lang="en-US" sz="4000" dirty="0" smtClean="0"/>
              <a:t>Broad participation</a:t>
            </a:r>
          </a:p>
          <a:p>
            <a:r>
              <a:rPr lang="en-US" sz="4000" dirty="0" smtClean="0"/>
              <a:t>Reasonable balance among MUS units over multiple Biennia</a:t>
            </a:r>
          </a:p>
          <a:p>
            <a:r>
              <a:rPr lang="en-US" sz="4000" dirty="0" smtClean="0"/>
              <a:t>Adhere to Regents Priorities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Campus LRBP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05000"/>
            <a:ext cx="7818120" cy="441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Capital Project Database</a:t>
            </a:r>
          </a:p>
          <a:p>
            <a:r>
              <a:rPr lang="en-US" sz="3000" dirty="0" smtClean="0"/>
              <a:t>FCI – Deficiency Reports</a:t>
            </a:r>
          </a:p>
          <a:p>
            <a:r>
              <a:rPr lang="en-US" sz="3000" dirty="0" smtClean="0"/>
              <a:t>Major/Deferred Maintenance Lists</a:t>
            </a:r>
          </a:p>
          <a:p>
            <a:r>
              <a:rPr lang="en-US" sz="3000" dirty="0" smtClean="0"/>
              <a:t>Prior LRBP Lists</a:t>
            </a:r>
          </a:p>
          <a:p>
            <a:r>
              <a:rPr lang="en-US" sz="3000" dirty="0" smtClean="0"/>
              <a:t>Energy Conservation Lists</a:t>
            </a:r>
          </a:p>
          <a:p>
            <a:r>
              <a:rPr lang="en-US" sz="3000" dirty="0" smtClean="0"/>
              <a:t>Adaptive/Renovation Needs</a:t>
            </a:r>
          </a:p>
          <a:p>
            <a:r>
              <a:rPr lang="en-US" sz="3000" dirty="0" smtClean="0"/>
              <a:t>New Construction Needs</a:t>
            </a:r>
          </a:p>
          <a:p>
            <a:r>
              <a:rPr lang="en-US" sz="3000" dirty="0" smtClean="0"/>
              <a:t>University Master Plan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00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Information Sources: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Chronological UM Appropriations</a:t>
            </a:r>
            <a:br>
              <a:rPr lang="en-US" dirty="0" smtClean="0"/>
            </a:br>
            <a:r>
              <a:rPr lang="en-US" dirty="0" smtClean="0"/>
              <a:t>2001-2015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53295" y="1608137"/>
          <a:ext cx="7200898" cy="4410075"/>
        </p:xfrm>
        <a:graphic>
          <a:graphicData uri="http://schemas.openxmlformats.org/drawingml/2006/table">
            <a:tbl>
              <a:tblPr/>
              <a:tblGrid>
                <a:gridCol w="1443980"/>
                <a:gridCol w="854988"/>
                <a:gridCol w="408494"/>
                <a:gridCol w="854988"/>
                <a:gridCol w="408494"/>
                <a:gridCol w="778989"/>
                <a:gridCol w="408494"/>
                <a:gridCol w="778989"/>
                <a:gridCol w="408494"/>
                <a:gridCol w="854988"/>
              </a:tblGrid>
              <a:tr h="33528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 State Appropriated Cash &amp; Bond LRBP Funds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Legislative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Session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56th (2000-2001)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$3,232,000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$935,107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$5,195,000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$9,362,107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57th (2002-2003)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$6,595,014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$478,448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$190,750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$395,000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$7,659,212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58th (2004-2005)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$202,000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$240,500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$175,000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$617,500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59th (2006-2007)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$9,183,925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$10,157,400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$272,185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$7,655,500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$27,269,010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60th (2008-2009)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$9,821,000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$6,634,000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$5,250,000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$4,500,000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$26,205,000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61st (2010-2011)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$4,284,960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$1,542,480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$7,139,760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$1,832,800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$14,800,000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62nd (2012-2013)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$530,000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63rd (2014-2015)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$29,000,000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$4,000,000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$38,000,000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Funds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$62,638,899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$25,197,935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$22,047,695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$14,558,300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$124,442,829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 Supported FCI SqFt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2,473,541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653,646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263,939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182,362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3,573,488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Replacement Value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$587,175,889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$161,499,732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$62,356,299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$37,916,162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$848,948,082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 FTE (2013)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12,830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2,505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1,439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1,103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17,877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1806</TotalTime>
  <Words>590</Words>
  <Application>Microsoft Office PowerPoint</Application>
  <PresentationFormat>On-screen Show (4:3)</PresentationFormat>
  <Paragraphs>232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Civic</vt:lpstr>
      <vt:lpstr>Acrobat Document</vt:lpstr>
      <vt:lpstr>Long Range Building Program Process Presentation </vt:lpstr>
      <vt:lpstr>Montana University System LRBP Process</vt:lpstr>
      <vt:lpstr>Montana University System LRBP Process</vt:lpstr>
      <vt:lpstr>Montana University System LRBP Process</vt:lpstr>
      <vt:lpstr>Montana University System  Project Priority Ranking Guides</vt:lpstr>
      <vt:lpstr>MUS LRBP BOR May 24-25, 2012 For 2015 Biennium</vt:lpstr>
      <vt:lpstr>Montana University System LRBP Process</vt:lpstr>
      <vt:lpstr>Campus LRBP Process</vt:lpstr>
      <vt:lpstr>Chronological UM Appropriations 2001-2015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Marston, Summer</dc:creator>
  <cp:lastModifiedBy>ademato</cp:lastModifiedBy>
  <cp:revision>300</cp:revision>
  <dcterms:created xsi:type="dcterms:W3CDTF">2006-08-16T00:00:00Z</dcterms:created>
  <dcterms:modified xsi:type="dcterms:W3CDTF">2013-09-10T20:09:15Z</dcterms:modified>
</cp:coreProperties>
</file>